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4" r:id="rId5"/>
    <p:sldId id="276" r:id="rId6"/>
    <p:sldId id="281" r:id="rId7"/>
    <p:sldId id="278" r:id="rId8"/>
    <p:sldId id="282" r:id="rId9"/>
    <p:sldId id="279" r:id="rId10"/>
    <p:sldId id="283" r:id="rId11"/>
    <p:sldId id="284" r:id="rId12"/>
    <p:sldId id="268" r:id="rId13"/>
    <p:sldId id="269" r:id="rId14"/>
    <p:sldId id="270" r:id="rId15"/>
    <p:sldId id="274" r:id="rId16"/>
    <p:sldId id="285" r:id="rId17"/>
    <p:sldId id="295" r:id="rId18"/>
    <p:sldId id="296" r:id="rId19"/>
    <p:sldId id="297" r:id="rId20"/>
    <p:sldId id="287" r:id="rId21"/>
    <p:sldId id="288" r:id="rId22"/>
    <p:sldId id="299" r:id="rId23"/>
    <p:sldId id="298" r:id="rId24"/>
    <p:sldId id="289" r:id="rId25"/>
    <p:sldId id="291" r:id="rId26"/>
    <p:sldId id="292" r:id="rId27"/>
    <p:sldId id="293" r:id="rId28"/>
    <p:sldId id="294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77" d="100"/>
          <a:sy n="77" d="100"/>
        </p:scale>
        <p:origin x="126" y="78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10/26/2017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hvYeyMm_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eVwrdEQZOnw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cbeorg-my.sharepoint.com/personal/awalraven_gcbe_org/Documents/My%20Documents/USH/Unit%206%202017/USH%20Unit%206.ppt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g34CHh7KeFA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cbeorg-my.sharepoint.com/personal/awalraven_gcbe_org/Documents/My%20Documents/USH/Unit%206%202017/USH%20Unit%206.pptx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Kl8PEl-f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854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USH Unit 6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2286000"/>
            <a:ext cx="7008574" cy="3886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American Expansionism and WWI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2383" y="5562600"/>
            <a:ext cx="6527429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https://www.youtube.com/watch?v=BShvYeyMm_Y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on the world stage</a:t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https</a:t>
            </a:r>
            <a:r>
              <a:rPr lang="en-US" sz="3100" dirty="0">
                <a:hlinkClick r:id="rId2"/>
              </a:rPr>
              <a:t>://www.youtube.com/watch?v=eVwrdEQZOnw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1524000"/>
            <a:ext cx="7811093" cy="50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228600"/>
            <a:ext cx="9372600" cy="65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279401"/>
            <a:ext cx="8410575" cy="6290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1612" y="9144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https://www.youtube.com/watch?v=dzaMP5ZXryU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254349"/>
            <a:ext cx="7939087" cy="61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Why Does The US Enter The Great War?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(add important points from the video clip to your notes)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812" y="3013502"/>
            <a:ext cx="3657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https://www.youtube.com/watch?v=g34CHh7KeFA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12" y="304800"/>
            <a:ext cx="3028950" cy="176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12" y="285361"/>
            <a:ext cx="2724150" cy="18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212" y="22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Causes of the War in Europe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08012" y="1600200"/>
            <a:ext cx="5943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*Europe is like a “powder keg”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M</a:t>
            </a:r>
            <a:r>
              <a:rPr lang="en-US" sz="5400" dirty="0" smtClean="0"/>
              <a:t>ilitarism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A</a:t>
            </a:r>
            <a:r>
              <a:rPr lang="en-US" sz="5400" dirty="0" smtClean="0"/>
              <a:t>lliance System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N</a:t>
            </a:r>
            <a:r>
              <a:rPr lang="en-US" sz="5400" dirty="0" smtClean="0"/>
              <a:t>ationalism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I</a:t>
            </a:r>
            <a:r>
              <a:rPr lang="en-US" sz="5400" dirty="0" smtClean="0"/>
              <a:t>mperialism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A</a:t>
            </a:r>
            <a:r>
              <a:rPr lang="en-US" sz="5400" dirty="0" smtClean="0"/>
              <a:t>ssassination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12" y="1600200"/>
            <a:ext cx="5622799" cy="42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212" y="304800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Spark That Started The War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31812" y="14478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C00000"/>
                </a:solidFill>
              </a:rPr>
              <a:t>Assassination of the Austrian Archduke Ferdinand </a:t>
            </a:r>
            <a:r>
              <a:rPr lang="en-US" sz="4000" dirty="0" smtClean="0"/>
              <a:t>by a Serbian nationalist, Gavrilo </a:t>
            </a:r>
            <a:r>
              <a:rPr lang="en-US" sz="4000" dirty="0" err="1" smtClean="0"/>
              <a:t>Princip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12" y="1159805"/>
            <a:ext cx="4343400" cy="2954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4459220"/>
            <a:ext cx="4505325" cy="20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412" y="2286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Domestic Impact of WWI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808046"/>
            <a:ext cx="7696200" cy="604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152400"/>
            <a:ext cx="7313295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99" y="129436"/>
            <a:ext cx="8582025" cy="6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30480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Domestic Impacts of WWI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3212" y="1074241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Propaganda</a:t>
            </a:r>
          </a:p>
          <a:p>
            <a:r>
              <a:rPr lang="en-US" i="1" dirty="0" smtClean="0"/>
              <a:t>Information meant to persuade or sway the public</a:t>
            </a:r>
          </a:p>
          <a:p>
            <a:r>
              <a:rPr lang="en-US" dirty="0" smtClean="0"/>
              <a:t>Posters, Pictures, Parades, Songs</a:t>
            </a:r>
          </a:p>
          <a:p>
            <a:r>
              <a:rPr lang="en-US" dirty="0" smtClean="0"/>
              <a:t>Emotional Appeal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4083249"/>
            <a:ext cx="2358144" cy="2757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172" y="35490"/>
            <a:ext cx="2326424" cy="3587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38" y="1074241"/>
            <a:ext cx="2286000" cy="3229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012" y="1074241"/>
            <a:ext cx="2151641" cy="3239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606" y="3769413"/>
            <a:ext cx="2035555" cy="2901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595" y="4207971"/>
            <a:ext cx="1703713" cy="2633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231" y="4428377"/>
            <a:ext cx="1833562" cy="22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Spanish-American War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Sinking of the </a:t>
            </a:r>
            <a:r>
              <a:rPr lang="en-US" b="1" dirty="0">
                <a:solidFill>
                  <a:srgbClr val="C00000"/>
                </a:solidFill>
              </a:rPr>
              <a:t>USS Maine </a:t>
            </a:r>
            <a:r>
              <a:rPr lang="en-US" dirty="0"/>
              <a:t>– U.S. battleship explodes while sitting in the harbor of Habana, Cuba. </a:t>
            </a:r>
            <a:r>
              <a:rPr lang="en-US" i="1" dirty="0"/>
              <a:t>U.S. blames Spain</a:t>
            </a:r>
            <a:r>
              <a:rPr lang="en-US" dirty="0"/>
              <a:t>. – April 1898 U.S. declares war on </a:t>
            </a:r>
            <a:r>
              <a:rPr lang="en-US" dirty="0" smtClean="0"/>
              <a:t>Spain.</a:t>
            </a:r>
          </a:p>
          <a:p>
            <a:r>
              <a:rPr lang="en-US" b="1" dirty="0">
                <a:solidFill>
                  <a:srgbClr val="C00000"/>
                </a:solidFill>
              </a:rPr>
              <a:t>Yellow Journalism </a:t>
            </a:r>
            <a:r>
              <a:rPr lang="en-US" dirty="0"/>
              <a:t>- </a:t>
            </a:r>
            <a:r>
              <a:rPr lang="en-US" i="1" dirty="0"/>
              <a:t>exaggerating or stretching the truth</a:t>
            </a:r>
            <a:r>
              <a:rPr lang="en-US" i="1" dirty="0" smtClean="0"/>
              <a:t>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“Remember the Maine”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3429000"/>
            <a:ext cx="4676775" cy="3359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3888993"/>
            <a:ext cx="4843462" cy="28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212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Domestic Impact of WWI: Rosie the Riveter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212" y="914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https://www.youtube.com/watch?v=04VNBM1PqR8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2" y="614065"/>
            <a:ext cx="7961447" cy="60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279401"/>
            <a:ext cx="8534400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152400"/>
            <a:ext cx="7313295" cy="533400"/>
          </a:xfrm>
        </p:spPr>
        <p:txBody>
          <a:bodyPr/>
          <a:lstStyle/>
          <a:p>
            <a:pPr algn="ctr"/>
            <a:r>
              <a:rPr lang="en-US" dirty="0" smtClean="0"/>
              <a:t>Wilson’s Plan for Peace: The 14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914400"/>
            <a:ext cx="9370644" cy="572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6412" y="914400"/>
            <a:ext cx="13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https://www.youtube.com/watch?v=GwKl8PEl-fs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1524000"/>
            <a:ext cx="5714999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3" y="1524000"/>
            <a:ext cx="6019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37" y="315935"/>
            <a:ext cx="8210550" cy="62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52400"/>
            <a:ext cx="9415462" cy="66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defeats Spain</a:t>
            </a:r>
          </a:p>
          <a:p>
            <a:r>
              <a:rPr lang="en-US" dirty="0" smtClean="0"/>
              <a:t> </a:t>
            </a:r>
            <a:r>
              <a:rPr lang="en-US" dirty="0"/>
              <a:t>U.S. gets </a:t>
            </a:r>
            <a:r>
              <a:rPr lang="en-US" dirty="0">
                <a:solidFill>
                  <a:srgbClr val="FF0000"/>
                </a:solidFill>
              </a:rPr>
              <a:t>Puerto Rico, Guam, </a:t>
            </a:r>
            <a:r>
              <a:rPr lang="en-US" dirty="0" smtClean="0">
                <a:solidFill>
                  <a:srgbClr val="FF0000"/>
                </a:solidFill>
              </a:rPr>
              <a:t>Cuba, and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Philippines</a:t>
            </a:r>
          </a:p>
          <a:p>
            <a:r>
              <a:rPr lang="en-US" dirty="0" smtClean="0"/>
              <a:t>U.S</a:t>
            </a:r>
            <a:r>
              <a:rPr lang="en-US" dirty="0"/>
              <a:t>. pays Spain $20 million – As a result of the </a:t>
            </a:r>
            <a:r>
              <a:rPr lang="en-US" dirty="0" err="1"/>
              <a:t>Sp</a:t>
            </a:r>
            <a:r>
              <a:rPr lang="en-US" dirty="0"/>
              <a:t>-Am War: • </a:t>
            </a:r>
            <a:r>
              <a:rPr lang="en-US" i="1" dirty="0"/>
              <a:t>U.S. now owns an empire 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i="1" dirty="0"/>
              <a:t>Ends U.S. isolationism 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U.S. emerges as a world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3352800"/>
            <a:ext cx="4448175" cy="3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Expansionism (Imperialism)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387303" cy="4470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Many were concerned about America’s expansionism and continued involvement in Latin America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i="1" dirty="0" smtClean="0"/>
              <a:t>(Remember Washington warned Americans to stay out of foreign affairs in his Farewell Speech)</a:t>
            </a:r>
          </a:p>
          <a:p>
            <a:r>
              <a:rPr lang="en-US" dirty="0" smtClean="0"/>
              <a:t> </a:t>
            </a:r>
            <a:r>
              <a:rPr lang="en-US" dirty="0"/>
              <a:t>• Philippine-American War – After </a:t>
            </a:r>
            <a:r>
              <a:rPr lang="en-US" dirty="0" err="1"/>
              <a:t>Sp</a:t>
            </a:r>
            <a:r>
              <a:rPr lang="en-US" dirty="0"/>
              <a:t>-Am War, Filipinos were angry that the U.S. simply replaced the Spanish as a controlling power – </a:t>
            </a:r>
            <a:endParaRPr lang="en-US" dirty="0" smtClean="0"/>
          </a:p>
          <a:p>
            <a:r>
              <a:rPr lang="en-US" dirty="0" smtClean="0"/>
              <a:t>Emilio </a:t>
            </a:r>
            <a:r>
              <a:rPr lang="en-US" dirty="0"/>
              <a:t>Aguinaldo led a revolt against U.S. forces in 1899.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39" y="533400"/>
            <a:ext cx="9233547" cy="59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Expansionism in Latin America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006303" cy="4470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Panama Canal </a:t>
            </a:r>
            <a:r>
              <a:rPr lang="en-US" dirty="0"/>
              <a:t>- A canal built by the U.S. cutting across Central America to reduce travel time and provide a short cut between the oceans for commercial and military ships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– U.S. chose Panama for the canal, which belonged to Colombia. They refused our offer…wanted more </a:t>
            </a:r>
            <a:r>
              <a:rPr lang="en-US" dirty="0" smtClean="0"/>
              <a:t>$.</a:t>
            </a:r>
          </a:p>
          <a:p>
            <a:r>
              <a:rPr lang="en-US" dirty="0" smtClean="0"/>
              <a:t> </a:t>
            </a:r>
            <a:r>
              <a:rPr lang="en-US" dirty="0"/>
              <a:t>– US helps Panama rebel against Colombia – Panama accepts our offer ($10m and $250,000 a year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– Canal built between </a:t>
            </a:r>
            <a:r>
              <a:rPr lang="en-US" dirty="0" smtClean="0"/>
              <a:t>1904-1914</a:t>
            </a:r>
          </a:p>
          <a:p>
            <a:r>
              <a:rPr lang="en-US" dirty="0" smtClean="0"/>
              <a:t>Strategic politically and militarily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4495800"/>
            <a:ext cx="4395787" cy="22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Expansionism: Roosevelt Corollary to the 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10157354" cy="4470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Roosevelt Corollary </a:t>
            </a:r>
            <a:r>
              <a:rPr lang="en-US" dirty="0"/>
              <a:t>– European powers were getting involved in Latin America </a:t>
            </a:r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/>
              <a:t>TR wanted US to be the most powerful influence in Latin Am. – </a:t>
            </a: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>
                <a:solidFill>
                  <a:srgbClr val="C00000"/>
                </a:solidFill>
              </a:rPr>
              <a:t>Speak softly and carry a big stick</a:t>
            </a:r>
            <a:r>
              <a:rPr lang="en-US" i="1" dirty="0" smtClean="0">
                <a:solidFill>
                  <a:srgbClr val="C00000"/>
                </a:solidFill>
              </a:rPr>
              <a:t>”</a:t>
            </a:r>
          </a:p>
          <a:p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>
                <a:solidFill>
                  <a:srgbClr val="C00000"/>
                </a:solidFill>
              </a:rPr>
              <a:t>The Roosevelt Corollary stated: the U.S. would use force to protect its economic interests in Latin America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2" y="4267200"/>
            <a:ext cx="3691852" cy="24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381000"/>
            <a:ext cx="9505950" cy="62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Expansionism leads us into a new era. America on the world stage.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8" y="2256536"/>
            <a:ext cx="10006303" cy="39156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1510778"/>
            <a:ext cx="7673949" cy="51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635</TotalTime>
  <Words>489</Words>
  <Application>Microsoft Office PowerPoint</Application>
  <PresentationFormat>Custom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Books 16x9</vt:lpstr>
      <vt:lpstr>USH Unit 6   </vt:lpstr>
      <vt:lpstr>The Spanish-American War</vt:lpstr>
      <vt:lpstr>Results of the Spanish-American War</vt:lpstr>
      <vt:lpstr>American Expansionism (Imperialism)</vt:lpstr>
      <vt:lpstr>PowerPoint Presentation</vt:lpstr>
      <vt:lpstr>American Expansionism in Latin America</vt:lpstr>
      <vt:lpstr>American Expansionism: Roosevelt Corollary to the Monroe Doctrine</vt:lpstr>
      <vt:lpstr>PowerPoint Presentation</vt:lpstr>
      <vt:lpstr>American Expansionism leads us into a new era. America on the world stage.</vt:lpstr>
      <vt:lpstr>America on the world stage https://www.youtube.com/watch?v=eVwrdEQZOnw</vt:lpstr>
      <vt:lpstr>PowerPoint Presentation</vt:lpstr>
      <vt:lpstr>Add a Slide Title - 5</vt:lpstr>
      <vt:lpstr>PowerPoint Presentation</vt:lpstr>
      <vt:lpstr>Why Does The US Enter The Great War?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Wilson’s Plan for Peace: The 14 Points</vt:lpstr>
      <vt:lpstr>PowerPoint Presentation</vt:lpstr>
      <vt:lpstr>PowerPoint Presentation</vt:lpstr>
      <vt:lpstr>PowerPoint Presentation</vt:lpstr>
    </vt:vector>
  </TitlesOfParts>
  <Company>GCBE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 Unit 6</dc:title>
  <dc:creator>Walraven, Andrea</dc:creator>
  <cp:lastModifiedBy>Walraven, Andrea</cp:lastModifiedBy>
  <cp:revision>16</cp:revision>
  <dcterms:created xsi:type="dcterms:W3CDTF">2017-10-19T18:50:15Z</dcterms:created>
  <dcterms:modified xsi:type="dcterms:W3CDTF">2017-10-26T18:26:23Z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