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77" r:id="rId8"/>
    <p:sldId id="264" r:id="rId9"/>
    <p:sldId id="265" r:id="rId10"/>
    <p:sldId id="266" r:id="rId11"/>
    <p:sldId id="275" r:id="rId12"/>
    <p:sldId id="270" r:id="rId13"/>
    <p:sldId id="276" r:id="rId14"/>
    <p:sldId id="267" r:id="rId15"/>
    <p:sldId id="268" r:id="rId16"/>
    <p:sldId id="269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6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AE91-154A-4E56-ACB4-8EAB8C2D01EB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B1F7-12A1-41BB-B348-33C04DF8E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AE91-154A-4E56-ACB4-8EAB8C2D01EB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B1F7-12A1-41BB-B348-33C04DF8E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AE91-154A-4E56-ACB4-8EAB8C2D01EB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B1F7-12A1-41BB-B348-33C04DF8E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AE91-154A-4E56-ACB4-8EAB8C2D01EB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B1F7-12A1-41BB-B348-33C04DF8E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AE91-154A-4E56-ACB4-8EAB8C2D01EB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B1F7-12A1-41BB-B348-33C04DF8E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AE91-154A-4E56-ACB4-8EAB8C2D01EB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B1F7-12A1-41BB-B348-33C04DF8E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AE91-154A-4E56-ACB4-8EAB8C2D01EB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B1F7-12A1-41BB-B348-33C04DF8E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AE91-154A-4E56-ACB4-8EAB8C2D01EB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B1F7-12A1-41BB-B348-33C04DF8E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AE91-154A-4E56-ACB4-8EAB8C2D01EB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B1F7-12A1-41BB-B348-33C04DF8E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AE91-154A-4E56-ACB4-8EAB8C2D01EB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B1F7-12A1-41BB-B348-33C04DF8E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AE91-154A-4E56-ACB4-8EAB8C2D01EB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B1F7-12A1-41BB-B348-33C04DF8E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8AE91-154A-4E56-ACB4-8EAB8C2D01EB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AB1F7-12A1-41BB-B348-33C04DF8E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1752600"/>
          </a:xfrm>
          <a:solidFill>
            <a:srgbClr val="FFCC99"/>
          </a:solidFill>
          <a:ln w="47625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SSUSH 18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The student will describe Franklin Roosevelt’s New Deal as a response to the depression and compare the ways governmental programs aided those in need.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2038"/>
            <a:ext cx="8229600" cy="4221162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A. Describe the creation of the Tennessee Valley Authority as a works program and as an effort to control the environment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img3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5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158038" cy="1031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Civil Works Administration: </a:t>
            </a:r>
            <a:r>
              <a:rPr lang="en-US" sz="2400" dirty="0" smtClean="0"/>
              <a:t>created 4 million jobs in effort to reduce unemployment</a:t>
            </a:r>
            <a:r>
              <a:rPr lang="en-US" sz="3600" dirty="0" smtClean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1752600"/>
          </a:xfrm>
          <a:solidFill>
            <a:srgbClr val="FFCC99"/>
          </a:solidFill>
          <a:ln w="47625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SSUSH 18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The student will describe Franklin Roosevelt’s New Deal as a response to the depression and compare the ways governmental programs aided those in need.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2038"/>
            <a:ext cx="8229600" cy="4221162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B. Explain the Wagner Act and the rise of industrial unionism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3276600" cy="1219200"/>
          </a:xfrm>
          <a:solidFill>
            <a:srgbClr val="FFCC99"/>
          </a:solidFill>
          <a:ln w="63500"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n-US" b="1" u="sng" smtClean="0">
                <a:solidFill>
                  <a:schemeClr val="bg1"/>
                </a:solidFill>
              </a:rPr>
              <a:t>Wagner Act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The National Labor Relations Board of the Wagner Act of 1935 was created by Congress to protect workers' right to unionization. </a:t>
            </a:r>
          </a:p>
          <a:p>
            <a:pPr eaLnBrk="1" hangingPunct="1"/>
            <a:r>
              <a:rPr lang="en-US" sz="2800" dirty="0" smtClean="0"/>
              <a:t>Guarantees employees the right to self-organize, choose their own representatives, and bargain collectively </a:t>
            </a:r>
          </a:p>
          <a:p>
            <a:pPr eaLnBrk="1" hangingPunct="1"/>
            <a:r>
              <a:rPr lang="en-US" sz="2800" dirty="0" smtClean="0"/>
              <a:t>Encourages collective bargaining as a means of maintaining industrial peace. </a:t>
            </a:r>
          </a:p>
        </p:txBody>
      </p:sp>
      <p:pic>
        <p:nvPicPr>
          <p:cNvPr id="58372" name="Picture 5" descr="cnlrb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28600"/>
            <a:ext cx="487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1752600"/>
          </a:xfrm>
          <a:solidFill>
            <a:srgbClr val="FFCC99"/>
          </a:solidFill>
          <a:ln w="47625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SSUSH 18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The student will describe Franklin Roosevelt’s New Deal as a response to the depression and compare the ways governmental programs aided those in need.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2038"/>
            <a:ext cx="8229600" cy="4221162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C. Explain the passage of the Social Security Act as a part of the second New Deal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96838"/>
            <a:ext cx="6565900" cy="1198562"/>
          </a:xfrm>
        </p:spPr>
        <p:txBody>
          <a:bodyPr/>
          <a:lstStyle/>
          <a:p>
            <a:pPr eaLnBrk="1" hangingPunct="1"/>
            <a:r>
              <a:rPr lang="en-US" smtClean="0"/>
              <a:t>Second New Deal</a:t>
            </a:r>
            <a:endParaRPr lang="en-US" sz="320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661275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Surge in New Deal programs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     -- popular, yet, somewhat ineffective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1934 midterm elections    Democrats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Many of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New Deal programs ruled unconstitutional </a:t>
            </a:r>
            <a:r>
              <a:rPr lang="en-US" sz="2000" dirty="0" smtClean="0"/>
              <a:t>(b/c federal government deemed to have overstepped its authority)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Led to “</a:t>
            </a:r>
            <a:r>
              <a:rPr lang="en-US" sz="2800" b="1" u="sng" dirty="0" smtClean="0"/>
              <a:t>court packing</a:t>
            </a:r>
            <a:r>
              <a:rPr lang="en-US" sz="2800" dirty="0" smtClean="0"/>
              <a:t>” bill: attempt by FDR to increase # of justices on SC</a:t>
            </a:r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4800600" y="2971800"/>
            <a:ext cx="304800" cy="609600"/>
          </a:xfrm>
          <a:prstGeom prst="up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</a:t>
            </a:r>
            <a:r>
              <a:rPr lang="en-US" baseline="30000" smtClean="0"/>
              <a:t>nd</a:t>
            </a:r>
            <a:r>
              <a:rPr lang="en-US" smtClean="0"/>
              <a:t> New Deal Programs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610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u="sng" smtClean="0"/>
              <a:t>Works Progress Administration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	-- Employment in public works; building airports, repairing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            roads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       --   spent $ 11 billion &amp; employed 8 million workers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u="sng" smtClean="0"/>
          </a:p>
          <a:p>
            <a:pPr eaLnBrk="1" hangingPunct="1">
              <a:lnSpc>
                <a:spcPct val="80000"/>
              </a:lnSpc>
            </a:pPr>
            <a:r>
              <a:rPr lang="en-US" sz="2800" u="sng" smtClean="0"/>
              <a:t>National Labor Relations Act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     - commonly called “Wagner Act”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	- Recognized Labor right to organize &amp;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      bargain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h169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533400" y="60198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Works Progress Administration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ocial_security_shelving_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77000" y="2209800"/>
            <a:ext cx="3208338" cy="4343400"/>
          </a:xfrm>
          <a:prstGeom prst="rect">
            <a:avLst/>
          </a:prstGeom>
          <a:noFill/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6477000" cy="879475"/>
          </a:xfrm>
        </p:spPr>
        <p:txBody>
          <a:bodyPr/>
          <a:lstStyle/>
          <a:p>
            <a:pPr eaLnBrk="1" hangingPunct="1"/>
            <a:r>
              <a:rPr lang="en-US" b="1" u="sng" smtClean="0"/>
              <a:t>Social Security Act: 1935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6858000" cy="5486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3 parts: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     1) old-age insurance for retirees &amp;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         spouses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     2) unemployment compensation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     3) aid to families with children &amp; the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         disabled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/>
              <a:t>Funded by workers and employers, and federal funds made available to states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Election of 1932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1828800"/>
            <a:ext cx="7661275" cy="4267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dirty="0" smtClean="0"/>
              <a:t>Franklin Delano Roosevelt: Democratic nominee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/>
              <a:t>Progressive leader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/>
              <a:t>Gov. of New York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/>
              <a:t>Emphasis on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 relief programs</a:t>
            </a:r>
          </a:p>
        </p:txBody>
      </p:sp>
      <p:pic>
        <p:nvPicPr>
          <p:cNvPr id="47108" name="Picture 4" descr="fd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971800"/>
            <a:ext cx="34290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6172200" cy="803275"/>
          </a:xfrm>
        </p:spPr>
        <p:txBody>
          <a:bodyPr/>
          <a:lstStyle/>
          <a:p>
            <a:pPr eaLnBrk="1" hangingPunct="1"/>
            <a:r>
              <a:rPr lang="en-US" b="1" u="sng" smtClean="0"/>
              <a:t>The New Deal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FDR’s plan for ending the Depression</a:t>
            </a:r>
          </a:p>
          <a:p>
            <a:pPr eaLnBrk="1" hangingPunct="1"/>
            <a:r>
              <a:rPr lang="en-US" dirty="0" smtClean="0"/>
              <a:t>Focused on </a:t>
            </a:r>
            <a:r>
              <a:rPr lang="en-US" sz="6000" b="1" u="sng" dirty="0" smtClean="0"/>
              <a:t>3 R’s</a:t>
            </a:r>
            <a:r>
              <a:rPr lang="en-US" dirty="0" smtClean="0"/>
              <a:t>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	- </a:t>
            </a:r>
            <a:r>
              <a:rPr lang="en-US" i="1" dirty="0" smtClean="0"/>
              <a:t>Relief </a:t>
            </a:r>
            <a:r>
              <a:rPr lang="en-US" dirty="0" smtClean="0"/>
              <a:t>of citizens problems</a:t>
            </a:r>
            <a:endParaRPr lang="en-US" i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	- </a:t>
            </a:r>
            <a:r>
              <a:rPr lang="en-US" i="1" dirty="0" smtClean="0"/>
              <a:t>Recovery</a:t>
            </a:r>
            <a:r>
              <a:rPr lang="en-US" dirty="0" smtClean="0"/>
              <a:t> of economy </a:t>
            </a:r>
            <a:endParaRPr lang="en-US" i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	- </a:t>
            </a:r>
            <a:r>
              <a:rPr lang="en-US" i="1" dirty="0" smtClean="0"/>
              <a:t>Reform</a:t>
            </a:r>
            <a:r>
              <a:rPr lang="en-US" dirty="0" smtClean="0"/>
              <a:t> society </a:t>
            </a:r>
            <a:endParaRPr lang="en-US" i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533400"/>
            <a:ext cx="6019800" cy="7270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The Programs</a:t>
            </a:r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Known as </a:t>
            </a:r>
            <a:r>
              <a:rPr lang="en-US" b="1" i="1" dirty="0" smtClean="0"/>
              <a:t>alphabet soup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Goal:  address Three R’s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FDR successful beginning programs in </a:t>
            </a:r>
            <a:r>
              <a:rPr lang="en-US" u="sng" dirty="0" smtClean="0"/>
              <a:t>1</a:t>
            </a:r>
            <a:r>
              <a:rPr lang="en-US" u="sng" baseline="30000" dirty="0" smtClean="0"/>
              <a:t>st</a:t>
            </a:r>
            <a:r>
              <a:rPr lang="en-US" u="sng" dirty="0" smtClean="0"/>
              <a:t> 100 days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gd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305800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 Box 8"/>
          <p:cNvSpPr txBox="1">
            <a:spLocks noChangeArrowheads="1"/>
          </p:cNvSpPr>
          <p:nvPr/>
        </p:nvSpPr>
        <p:spPr bwMode="auto">
          <a:xfrm>
            <a:off x="0" y="5562600"/>
            <a:ext cx="9144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/>
              <a:t>Emergency Banking Act</a:t>
            </a:r>
            <a:r>
              <a:rPr lang="en-US" sz="2800"/>
              <a:t> establishes </a:t>
            </a:r>
          </a:p>
          <a:p>
            <a:pPr algn="ctr">
              <a:spcBef>
                <a:spcPct val="50000"/>
              </a:spcBef>
            </a:pPr>
            <a:r>
              <a:rPr lang="en-US" sz="2800"/>
              <a:t>“Federal Deposit Insurance Corporation”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wilson_d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53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5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822575"/>
            <a:ext cx="4953000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381000" y="4419600"/>
            <a:ext cx="38100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u="sng"/>
              <a:t>TVA</a:t>
            </a:r>
            <a:r>
              <a:rPr lang="en-US" sz="2800"/>
              <a:t>:</a:t>
            </a:r>
            <a:br>
              <a:rPr lang="en-US" sz="2800"/>
            </a:br>
            <a:r>
              <a:rPr lang="en-US" sz="2800"/>
              <a:t>Tennessee Valley Administration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14400"/>
            <a:ext cx="8839200" cy="4800600"/>
          </a:xfrm>
        </p:spPr>
        <p:txBody>
          <a:bodyPr>
            <a:normAutofit lnSpcReduction="10000"/>
          </a:bodyPr>
          <a:lstStyle/>
          <a:p>
            <a:r>
              <a:rPr lang="en-US" altLang="en-US" sz="3000" dirty="0" smtClean="0"/>
              <a:t>In 1933 the Tennessee Valley Authority (TVA) was created as part of Roosevelt’s New Deal to control floods and bring electricity to rural America</a:t>
            </a:r>
            <a:r>
              <a:rPr lang="en-US" altLang="en-US" dirty="0" smtClean="0"/>
              <a:t> </a:t>
            </a:r>
          </a:p>
          <a:p>
            <a:r>
              <a:rPr lang="en-US" altLang="en-US" sz="3000" dirty="0" smtClean="0"/>
              <a:t>The TVA generated over 40,000 jobs building dams, power plants, roads and miles of wiring</a:t>
            </a:r>
          </a:p>
          <a:p>
            <a:pPr>
              <a:buFontTx/>
              <a:buNone/>
            </a:pPr>
            <a:endParaRPr lang="en-US" altLang="en-US" sz="3000" dirty="0" smtClean="0"/>
          </a:p>
          <a:p>
            <a:pPr>
              <a:buFontTx/>
              <a:buNone/>
            </a:pPr>
            <a:endParaRPr lang="en-US" altLang="en-US" sz="3000" dirty="0" smtClean="0"/>
          </a:p>
          <a:p>
            <a:pPr>
              <a:buFontTx/>
              <a:buNone/>
            </a:pPr>
            <a:r>
              <a:rPr lang="en-US" altLang="en-US" sz="1800" dirty="0" smtClean="0"/>
              <a:t>       What do workers do with</a:t>
            </a:r>
          </a:p>
          <a:p>
            <a:pPr>
              <a:buFontTx/>
              <a:buNone/>
            </a:pPr>
            <a:r>
              <a:rPr lang="en-US" altLang="en-US" sz="1800" dirty="0" smtClean="0"/>
              <a:t>       the money they earn? </a:t>
            </a:r>
          </a:p>
          <a:p>
            <a:pPr>
              <a:buFontTx/>
              <a:buNone/>
            </a:pPr>
            <a:r>
              <a:rPr lang="en-US" altLang="en-US" sz="1800" dirty="0" smtClean="0"/>
              <a:t>       How could the TVA help</a:t>
            </a:r>
          </a:p>
          <a:p>
            <a:pPr>
              <a:buFontTx/>
              <a:buNone/>
            </a:pPr>
            <a:r>
              <a:rPr lang="en-US" altLang="en-US" sz="1800" dirty="0" smtClean="0"/>
              <a:t>       the economy? 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11571"/>
            <a:ext cx="4648200" cy="3661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69339" y="0"/>
            <a:ext cx="14053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TVA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5697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534400" cy="561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 Box 6"/>
          <p:cNvSpPr txBox="1">
            <a:spLocks noChangeArrowheads="1"/>
          </p:cNvSpPr>
          <p:nvPr/>
        </p:nvSpPr>
        <p:spPr bwMode="auto">
          <a:xfrm>
            <a:off x="0" y="5715000"/>
            <a:ext cx="937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/>
              <a:t>CCC:     Civilian Conservation Corps: </a:t>
            </a:r>
          </a:p>
          <a:p>
            <a:pPr>
              <a:spcBef>
                <a:spcPct val="50000"/>
              </a:spcBef>
            </a:pPr>
            <a:r>
              <a:rPr lang="en-US" sz="2000"/>
              <a:t>Created jobs in road-building &amp; conservation projects to reduce unemployment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doc_066b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0"/>
            <a:ext cx="339248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5" descr="fdrl_pwa_27-090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0"/>
            <a:ext cx="3810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Text Box 6"/>
          <p:cNvSpPr txBox="1">
            <a:spLocks noChangeArrowheads="1"/>
          </p:cNvSpPr>
          <p:nvPr/>
        </p:nvSpPr>
        <p:spPr bwMode="auto">
          <a:xfrm>
            <a:off x="457200" y="4343400"/>
            <a:ext cx="8001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smtClean="0"/>
              <a:t>NRA: National </a:t>
            </a:r>
            <a:r>
              <a:rPr lang="en-US" sz="2400" b="1" u="sng" dirty="0"/>
              <a:t>Recovery Administration</a:t>
            </a:r>
            <a:r>
              <a:rPr lang="en-US" sz="2400" dirty="0"/>
              <a:t> set prices and est. codes of fair practice for industries </a:t>
            </a:r>
          </a:p>
          <a:p>
            <a:pPr algn="ctr">
              <a:spcBef>
                <a:spcPct val="50000"/>
              </a:spcBef>
            </a:pPr>
            <a:r>
              <a:rPr lang="en-US" sz="2400" b="1" u="sng" dirty="0" smtClean="0"/>
              <a:t>PWA: Public </a:t>
            </a:r>
            <a:r>
              <a:rPr lang="en-US" sz="2400" b="1" u="sng" dirty="0"/>
              <a:t>Works Administration: </a:t>
            </a:r>
            <a:endParaRPr lang="en-US" sz="2400" dirty="0"/>
          </a:p>
          <a:p>
            <a:pPr algn="ctr">
              <a:spcBef>
                <a:spcPct val="50000"/>
              </a:spcBef>
            </a:pPr>
            <a:r>
              <a:rPr lang="en-US" sz="2400" dirty="0"/>
              <a:t>Provided $ to states to create jobs building schools and community buildings &amp; reduce unemployment</a:t>
            </a:r>
            <a:endParaRPr lang="en-US" sz="2400" b="1" u="sng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422</Words>
  <Application>Microsoft Office PowerPoint</Application>
  <PresentationFormat>On-screen Show (4:3)</PresentationFormat>
  <Paragraphs>77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SSUSH 18 The student will describe Franklin Roosevelt’s New Deal as a response to the depression and compare the ways governmental programs aided those in need.</vt:lpstr>
      <vt:lpstr>Election of 1932</vt:lpstr>
      <vt:lpstr>The New Deal</vt:lpstr>
      <vt:lpstr>The Programs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Civil Works Administration: created 4 million jobs in effort to reduce unemployment </vt:lpstr>
      <vt:lpstr>SSUSH 18 The student will describe Franklin Roosevelt’s New Deal as a response to the depression and compare the ways governmental programs aided those in need.</vt:lpstr>
      <vt:lpstr>Wagner Act</vt:lpstr>
      <vt:lpstr>SSUSH 18 The student will describe Franklin Roosevelt’s New Deal as a response to the depression and compare the ways governmental programs aided those in need.</vt:lpstr>
      <vt:lpstr>Second New Deal</vt:lpstr>
      <vt:lpstr>2nd New Deal Programs</vt:lpstr>
      <vt:lpstr>PowerPoint Presentation</vt:lpstr>
      <vt:lpstr>Social Security Act: 1935</vt:lpstr>
    </vt:vector>
  </TitlesOfParts>
  <Company>Terrell County BOE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SSUSH 18 The student will describe Franklin Roosevelt’s New Deal as a response to the depression and compare the ways governmental programs aided those in need.</dc:title>
  <dc:creator>Cliett</dc:creator>
  <cp:lastModifiedBy>Hicks, Chance</cp:lastModifiedBy>
  <cp:revision>5</cp:revision>
  <dcterms:created xsi:type="dcterms:W3CDTF">2013-04-14T15:26:43Z</dcterms:created>
  <dcterms:modified xsi:type="dcterms:W3CDTF">2018-11-02T13:11:51Z</dcterms:modified>
</cp:coreProperties>
</file>