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2"/>
  </p:sldMasterIdLst>
  <p:sldIdLst>
    <p:sldId id="256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61" r:id="rId11"/>
    <p:sldId id="260" r:id="rId12"/>
    <p:sldId id="262" r:id="rId13"/>
    <p:sldId id="263" r:id="rId14"/>
    <p:sldId id="264" r:id="rId15"/>
    <p:sldId id="269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03" autoAdjust="0"/>
  </p:normalViewPr>
  <p:slideViewPr>
    <p:cSldViewPr>
      <p:cViewPr varScale="1">
        <p:scale>
          <a:sx n="82" d="100"/>
          <a:sy n="82" d="100"/>
        </p:scale>
        <p:origin x="10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B04090-590D-423D-928B-3CFCF7C3BB7D}"/>
              </a:ext>
            </a:extLst>
          </p:cNvPr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76E6E7-5701-48CD-A88E-1DABF474A979}"/>
              </a:ext>
            </a:extLst>
          </p:cNvPr>
          <p:cNvSpPr/>
          <p:nvPr/>
        </p:nvSpPr>
        <p:spPr>
          <a:xfrm>
            <a:off x="-4763" y="3887788"/>
            <a:ext cx="9147176" cy="6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3D246F4-F8D4-48BB-9979-14E6CFF9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B1BE1B4-49B9-45B7-8829-CC70DA92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3ABD0BC-67AC-46CF-A604-F7254746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B42F-B160-4DC1-A718-4168A5ED5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34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8A885-8D8F-4A50-8479-CBA42E53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E0406-711D-4618-9BBD-6FA0E9B8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F837C3-779F-47AE-9AFC-B66DC6E1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E46C-72BB-418C-9FBB-6F5980FC4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53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BF34F5-2F52-4655-92ED-9FE11A12AAAB}"/>
              </a:ext>
            </a:extLst>
          </p:cNvPr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5DF5423-FAC2-4E95-8A85-02825B71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A3A51FA-24DC-4D2F-9F11-69289D73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29F11AD-4685-4623-A6A1-DCD0AB2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5EC7-AC5D-4489-9C67-952EA4DD9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1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27626E-F2B5-471C-BC7C-53CD4E34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086449-E81C-4254-85E4-5C4FCE5E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DA269F-C0DD-4DD1-91D4-9E42FA61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6E05-F632-46E5-B4C9-D899EC91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1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FEEB90-D755-402E-A400-3DB4FE02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1F53AF-738D-4F90-A60B-451DAF6B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3B79EA-6F36-402F-88F4-B295D400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75C5-C4E7-4632-97AA-1A37926F0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22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A5D834-6BB0-4999-AC5B-03B08FE8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8EDE1C-3624-4E49-B8D2-ECCB745E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2300B6-48C7-4F08-B1B5-9350BDB5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0665-AF07-4E39-A60C-3068DDCBE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4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B78841-0DAC-4B26-A76C-19F21BF0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A1E7CB-9247-483A-83BF-DE9FF3A5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99F5F-1138-4C64-A485-0BE56640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07B4-A0F0-40E4-895B-E290549BB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72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9EDC59-072A-4D63-AA1E-C3C02673E9F1}"/>
              </a:ext>
            </a:extLst>
          </p:cNvPr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157743-087A-4035-AD35-77E59ADDC525}"/>
              </a:ext>
            </a:extLst>
          </p:cNvPr>
          <p:cNvSpPr/>
          <p:nvPr/>
        </p:nvSpPr>
        <p:spPr>
          <a:xfrm>
            <a:off x="-4763" y="3887788"/>
            <a:ext cx="9147176" cy="6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D32052FB-C65C-4AF1-B6FF-2E3770B9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9FAF9A73-7B40-47FD-AE04-42E7935F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4B2863D-4D79-4851-A52D-2E5B0386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62811-40FB-42FA-8EEB-D5A770507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23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FF18B00-666B-471C-8DD4-DEF14928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451F12-F277-40B7-8F1B-D2E0459E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A29CFB3-E99F-4081-BB3B-B714901C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CE44-12AA-49CB-94FF-4BC3B2A85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94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04673C-B62A-4946-AFF3-8A7E65D9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4D29A23-4431-483F-8093-3F76E41F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B6F006E-D1D0-4D72-8CB3-0A67EE1C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9B74-F328-4738-B163-4C8294B49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5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0F67ECA-6DA1-4102-92C2-A08C259F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6F33459-231F-4205-97CB-137E3D03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C3B0C1-52B3-4C9B-9438-A7F965B2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6EC2-E700-4C86-B60D-3BBF5835A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EF7668-0D7B-4777-99B0-B7BBF5F3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51851E-25BF-4AF6-86A3-E740A015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3F4FB6-B3F9-448E-91FD-E3B1D32C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5D73-A02C-48BA-93EC-06CBA4E14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95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3160210-B668-49B9-B751-934C2123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79FBBC8-854A-4A38-AA20-06EC36CF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F1DB691-A559-4C46-B6C6-C19D68FF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292B-9053-4C38-A78E-EF8FCCF24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91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9043BF5-8971-44B6-859D-8B36000E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474D98C-5A1C-4A07-AD58-362F9A87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CC7AB3B-C2AC-4D4F-A896-7FACD182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A65F-1E21-4E4A-8BF5-9648072A5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35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E966F3-6832-4BD1-9E2D-2BE44673ACFD}"/>
              </a:ext>
            </a:extLst>
          </p:cNvPr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9B0721-2350-4119-9943-E96FFE57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B7075A5D-8A33-4BE8-9A7D-987955150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B5194-8D36-45B3-8F50-4B0183341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eaLnBrk="1" hangingPunct="1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85A200-A82D-4DA8-994F-60780E6F0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2EAAA-ED3F-4AFF-A893-061429BB4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129C0F-209F-4C85-B2BE-081E697B3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5" r:id="rId7"/>
    <p:sldLayoutId id="2147483740" r:id="rId8"/>
    <p:sldLayoutId id="2147483741" r:id="rId9"/>
    <p:sldLayoutId id="2147483742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ithsonianjazz.org/class/armstrong/la/la_whenthesaints.mp3" TargetMode="External"/><Relationship Id="rId2" Type="http://schemas.openxmlformats.org/officeDocument/2006/relationships/hyperlink" Target="http://www.archive.org/details/Misbehavin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folkways.si.edu/listen2.aspx?type=preview&amp;trackid=2235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etryarchive.org/poetryarchive/singlePoet.do?poetId=1551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details/CaelaHarrisonWhiteChristmas" TargetMode="External"/><Relationship Id="rId2" Type="http://schemas.openxmlformats.org/officeDocument/2006/relationships/hyperlink" Target="http://www.archive.org/details/EDIS-SRP-0194-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58">
            <a:extLst>
              <a:ext uri="{FF2B5EF4-FFF2-40B4-BE49-F238E27FC236}">
                <a16:creationId xmlns:a16="http://schemas.microsoft.com/office/drawing/2014/main" xmlns="" id="{D8617FFD-EE03-45E3-9024-A2BDB945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5" r="4672"/>
          <a:stretch>
            <a:fillRect/>
          </a:stretch>
        </p:blipFill>
        <p:spPr bwMode="auto">
          <a:xfrm>
            <a:off x="1752600" y="2217738"/>
            <a:ext cx="536892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2B9440B1-35B5-436E-A157-C5F2BB7163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8001000" cy="1801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SS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USH16 The student will identify key developments in the aftermath of WW I.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A7F5F4E6-946E-40C2-B01C-56800E64FD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H="1">
            <a:off x="1143000" y="6705600"/>
            <a:ext cx="76200" cy="152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A54B18DB-758A-441B-8F5C-39281CCD2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 Identify Henry Ford, mass production, and the automobile.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18435" name="Picture 5" descr="A-line1913">
            <a:extLst>
              <a:ext uri="{FF2B5EF4-FFF2-40B4-BE49-F238E27FC236}">
                <a16:creationId xmlns:a16="http://schemas.microsoft.com/office/drawing/2014/main" xmlns="" id="{626498E6-3501-48FC-AE71-038816EB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770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25DD1DD2-FDE6-4709-A3B4-6A22C469CE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229600" cy="1066800"/>
          </a:xfrm>
        </p:spPr>
        <p:txBody>
          <a:bodyPr rtlCol="0">
            <a:normAutofit fontScale="85000" lnSpcReduction="10000"/>
          </a:bodyPr>
          <a:lstStyle/>
          <a:p>
            <a:pPr marL="182880" indent="-182880" fontAlgn="auto">
              <a:defRPr/>
            </a:pPr>
            <a:r>
              <a:rPr lang="en-US" altLang="en-US" dirty="0"/>
              <a:t>Ford used the idea of </a:t>
            </a:r>
            <a:r>
              <a:rPr lang="en-US" altLang="en-US" b="1" dirty="0">
                <a:solidFill>
                  <a:srgbClr val="92D050"/>
                </a:solidFill>
              </a:rPr>
              <a:t>mass production </a:t>
            </a:r>
            <a:r>
              <a:rPr lang="en-US" altLang="en-US" dirty="0"/>
              <a:t>to build his cars on an assembly line. </a:t>
            </a:r>
          </a:p>
          <a:p>
            <a:pPr marL="182880" indent="-182880" fontAlgn="auto">
              <a:defRPr/>
            </a:pPr>
            <a:r>
              <a:rPr lang="en-US" altLang="en-US" dirty="0"/>
              <a:t>Each worker had a specific job to do, which helped speed up the building process, reducing the cost of automobiles.</a:t>
            </a:r>
          </a:p>
        </p:txBody>
      </p:sp>
      <p:pic>
        <p:nvPicPr>
          <p:cNvPr id="19459" name="Picture 5" descr="43">
            <a:extLst>
              <a:ext uri="{FF2B5EF4-FFF2-40B4-BE49-F238E27FC236}">
                <a16:creationId xmlns:a16="http://schemas.microsoft.com/office/drawing/2014/main" xmlns="" id="{10EE7FFA-EF55-46FC-9F89-C3C19C9C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886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Ford_assembly_line_-_1913">
            <a:extLst>
              <a:ext uri="{FF2B5EF4-FFF2-40B4-BE49-F238E27FC236}">
                <a16:creationId xmlns:a16="http://schemas.microsoft.com/office/drawing/2014/main" xmlns="" id="{5876A316-B8D3-4A5E-86BC-E072139C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19488"/>
            <a:ext cx="30273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>
            <a:extLst>
              <a:ext uri="{FF2B5EF4-FFF2-40B4-BE49-F238E27FC236}">
                <a16:creationId xmlns:a16="http://schemas.microsoft.com/office/drawing/2014/main" xmlns="" id="{1E12D385-E758-47FA-AAE6-64388E53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609600"/>
            <a:ext cx="550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Henry Ford and Industry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34BB9ADD-296A-4D30-AF26-29729FBBE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661988"/>
            <a:ext cx="8458200" cy="5257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The automobile changed how Americans lived, allowing them to travel greater distances much quicker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  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   </a:t>
            </a:r>
            <a:r>
              <a:rPr lang="en-US" altLang="en-US" i="1" dirty="0"/>
              <a:t>The automobile industry also created growth in other industries such as the rubber, glass, and lead industries.</a:t>
            </a:r>
          </a:p>
        </p:txBody>
      </p:sp>
      <p:pic>
        <p:nvPicPr>
          <p:cNvPr id="20483" name="Picture 5" descr="26ford_t_coupe">
            <a:extLst>
              <a:ext uri="{FF2B5EF4-FFF2-40B4-BE49-F238E27FC236}">
                <a16:creationId xmlns:a16="http://schemas.microsoft.com/office/drawing/2014/main" xmlns="" id="{4D51534E-B029-41E3-9E80-74E22996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5"/>
          <a:stretch>
            <a:fillRect/>
          </a:stretch>
        </p:blipFill>
        <p:spPr bwMode="auto">
          <a:xfrm>
            <a:off x="1905000" y="1738313"/>
            <a:ext cx="5497513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2FEA0490-735D-4702-8849-247F2C269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c. Describe the impact of radio and the movies on American life</a:t>
            </a:r>
            <a:endParaRPr lang="en-US" altLang="en-US" dirty="0"/>
          </a:p>
        </p:txBody>
      </p:sp>
      <p:pic>
        <p:nvPicPr>
          <p:cNvPr id="21507" name="Picture 7" descr="Vita%20pic%20greatr">
            <a:extLst>
              <a:ext uri="{FF2B5EF4-FFF2-40B4-BE49-F238E27FC236}">
                <a16:creationId xmlns:a16="http://schemas.microsoft.com/office/drawing/2014/main" xmlns="" id="{58AA11F9-57B0-4766-9B03-3977AE23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"/>
          <a:stretch>
            <a:fillRect/>
          </a:stretch>
        </p:blipFill>
        <p:spPr bwMode="auto">
          <a:xfrm>
            <a:off x="1447800" y="1412875"/>
            <a:ext cx="62087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438F0041-CC3F-4DAB-8637-FD4A8347E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H="1">
            <a:off x="381000" y="274638"/>
            <a:ext cx="5181600" cy="944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Impact of the Radio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C9464859-EFDE-40E9-A68C-6AF2FE03A4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29200" y="1981200"/>
            <a:ext cx="3886200" cy="3505200"/>
          </a:xfrm>
        </p:spPr>
        <p:txBody>
          <a:bodyPr rtlCol="0">
            <a:normAutofit fontScale="92500"/>
          </a:bodyPr>
          <a:lstStyle/>
          <a:p>
            <a:pPr marL="182880" indent="-182880" fontAlgn="auto">
              <a:defRPr/>
            </a:pPr>
            <a:r>
              <a:rPr lang="en-US" altLang="en-US" dirty="0"/>
              <a:t>Radio companies such as CBS and NBC were formed in the 1920s.</a:t>
            </a:r>
          </a:p>
          <a:p>
            <a:pPr marL="182880" indent="-182880" fontAlgn="auto">
              <a:lnSpc>
                <a:spcPct val="100000"/>
              </a:lnSpc>
              <a:defRPr/>
            </a:pPr>
            <a:r>
              <a:rPr lang="en-US" altLang="en-US" dirty="0"/>
              <a:t>Radio allowed listeners to hear </a:t>
            </a:r>
            <a:r>
              <a:rPr lang="en-US" altLang="en-US" dirty="0">
                <a:solidFill>
                  <a:srgbClr val="FF0000"/>
                </a:solidFill>
              </a:rPr>
              <a:t>instant news of events </a:t>
            </a:r>
            <a:r>
              <a:rPr lang="en-US" altLang="en-US" dirty="0"/>
              <a:t>and was a way for families to come together to listen to broadcasts. </a:t>
            </a:r>
          </a:p>
          <a:p>
            <a:pPr marL="182880" indent="-182880" fontAlgn="auto">
              <a:lnSpc>
                <a:spcPct val="100000"/>
              </a:lnSpc>
              <a:defRPr/>
            </a:pPr>
            <a:r>
              <a:rPr lang="en-US" altLang="en-US" dirty="0"/>
              <a:t>Movies in the 1920s helped show “modern” lifestyles to Americans </a:t>
            </a:r>
          </a:p>
          <a:p>
            <a:pPr marL="182880" indent="-182880" fontAlgn="auto">
              <a:defRPr/>
            </a:pPr>
            <a:endParaRPr lang="en-US" altLang="en-US" dirty="0"/>
          </a:p>
        </p:txBody>
      </p:sp>
      <p:pic>
        <p:nvPicPr>
          <p:cNvPr id="22532" name="Picture 4" descr="c?q=bf7d1a80b1950811_landing">
            <a:extLst>
              <a:ext uri="{FF2B5EF4-FFF2-40B4-BE49-F238E27FC236}">
                <a16:creationId xmlns:a16="http://schemas.microsoft.com/office/drawing/2014/main" xmlns="" id="{3E25D440-07AE-416E-B712-056687DC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"/>
          <a:stretch>
            <a:fillRect/>
          </a:stretch>
        </p:blipFill>
        <p:spPr bwMode="auto">
          <a:xfrm>
            <a:off x="304800" y="2438400"/>
            <a:ext cx="4419600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2DF600E-9B21-4814-B3F2-1ADDFBD6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17488"/>
            <a:ext cx="82296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d. </a:t>
            </a:r>
            <a:r>
              <a:rPr lang="en-US" altLang="en-US" sz="2800" dirty="0">
                <a:solidFill>
                  <a:srgbClr val="FF0000"/>
                </a:solidFill>
              </a:rPr>
              <a:t>Describe modern forms of cultural expression; include Louis Armstrong and the origins of jazz, Langston Hughes and the Harlem Renaissance, Irving Berlin, and Tin Pan Alley.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61C495E4-6105-44A0-B7CE-C01E6C8F7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3556" name="Picture 5" descr="20060823-Harlem%20Renaissance%20Neighborhood">
            <a:extLst>
              <a:ext uri="{FF2B5EF4-FFF2-40B4-BE49-F238E27FC236}">
                <a16:creationId xmlns:a16="http://schemas.microsoft.com/office/drawing/2014/main" xmlns="" id="{AEB3AC1C-E72E-4848-95FE-9F28A61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3505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jeunesse">
            <a:extLst>
              <a:ext uri="{FF2B5EF4-FFF2-40B4-BE49-F238E27FC236}">
                <a16:creationId xmlns:a16="http://schemas.microsoft.com/office/drawing/2014/main" xmlns="" id="{1205692F-2D2D-4269-B1C9-137B80FB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5147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motley">
            <a:extLst>
              <a:ext uri="{FF2B5EF4-FFF2-40B4-BE49-F238E27FC236}">
                <a16:creationId xmlns:a16="http://schemas.microsoft.com/office/drawing/2014/main" xmlns="" id="{31CB69C1-0023-4681-8FA2-B57484E3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b="1370"/>
          <a:stretch>
            <a:fillRect/>
          </a:stretch>
        </p:blipFill>
        <p:spPr bwMode="auto">
          <a:xfrm>
            <a:off x="5410200" y="22860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1" descr="cafe">
            <a:extLst>
              <a:ext uri="{FF2B5EF4-FFF2-40B4-BE49-F238E27FC236}">
                <a16:creationId xmlns:a16="http://schemas.microsoft.com/office/drawing/2014/main" xmlns="" id="{222C3B71-192C-48EE-88B7-CD3A040C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2857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 descr="seen-my-baby-731225">
            <a:extLst>
              <a:ext uri="{FF2B5EF4-FFF2-40B4-BE49-F238E27FC236}">
                <a16:creationId xmlns:a16="http://schemas.microsoft.com/office/drawing/2014/main" xmlns="" id="{11F5F423-EAB4-481D-88B3-1F0E06FA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4294" r="6415" b="7362"/>
          <a:stretch>
            <a:fillRect/>
          </a:stretch>
        </p:blipFill>
        <p:spPr bwMode="auto">
          <a:xfrm>
            <a:off x="6400800" y="39624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10029989-83DC-4AAB-A240-C0B50CCE4DE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6096000" cy="2286000"/>
          </a:xfrm>
        </p:spPr>
        <p:txBody>
          <a:bodyPr rtlCol="0"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rgbClr val="FF0000"/>
                </a:solidFill>
              </a:rPr>
              <a:t>Louis Armstrong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5500" dirty="0">
                <a:solidFill>
                  <a:srgbClr val="FF0000"/>
                </a:solidFill>
              </a:rPr>
              <a:t>-Born in New Orleans and moved to Chicago in his 20s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5500" dirty="0">
                <a:solidFill>
                  <a:srgbClr val="FF0000"/>
                </a:solidFill>
              </a:rPr>
              <a:t>-Played the cornet and trumpet and  played an improvised form of Dixie Ragtime and jazz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5500" dirty="0">
                <a:solidFill>
                  <a:srgbClr val="FF0000"/>
                </a:solidFill>
              </a:rPr>
              <a:t>-Influential in the New York jazz scene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5500" dirty="0" err="1">
                <a:solidFill>
                  <a:srgbClr val="FF0000"/>
                </a:solidFill>
              </a:rPr>
              <a:t>Ain’tMisbehavin</a:t>
            </a:r>
            <a:r>
              <a:rPr lang="en-US" altLang="en-US" sz="5500" dirty="0">
                <a:solidFill>
                  <a:srgbClr val="FF0000"/>
                </a:solidFill>
              </a:rPr>
              <a:t>’: </a:t>
            </a:r>
            <a:r>
              <a:rPr lang="en-US" altLang="en-US" sz="5500" dirty="0">
                <a:solidFill>
                  <a:srgbClr val="FF0000"/>
                </a:solidFill>
                <a:hlinkClick r:id="rId2"/>
              </a:rPr>
              <a:t>http://www.archive.org/details/Misbehavin</a:t>
            </a:r>
            <a:endParaRPr lang="en-US" altLang="en-US" sz="5500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5500" dirty="0">
                <a:solidFill>
                  <a:srgbClr val="FF0000"/>
                </a:solidFill>
              </a:rPr>
              <a:t>When the Saints Come Marching in: </a:t>
            </a:r>
            <a:r>
              <a:rPr lang="en-US" altLang="en-US" sz="3300" dirty="0">
                <a:solidFill>
                  <a:srgbClr val="FF0000"/>
                </a:solidFill>
                <a:hlinkClick r:id="rId3"/>
              </a:rPr>
              <a:t>http://www.smithsonianjazz.org/class/armstrong/la/la_whenthesaints.mp3</a:t>
            </a:r>
            <a:endParaRPr lang="en-US" altLang="en-US" sz="3300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sz="1400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xmlns="" id="{D0B6C590-7364-4933-B4A2-DAE4527C885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152400" y="4495800"/>
            <a:ext cx="4648200" cy="2057400"/>
          </a:xfrm>
        </p:spPr>
        <p:txBody>
          <a:bodyPr rtlCol="0"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en-US" sz="2800" dirty="0"/>
              <a:t>Langston Hughes</a:t>
            </a:r>
            <a:r>
              <a:rPr lang="en-US" altLang="en-US" dirty="0"/>
              <a:t>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-</a:t>
            </a:r>
            <a:r>
              <a:rPr lang="en-US" altLang="en-US" sz="2000" dirty="0"/>
              <a:t>Born in Mississippi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-</a:t>
            </a:r>
            <a:r>
              <a:rPr lang="en-US" altLang="en-US" sz="2000" dirty="0">
                <a:solidFill>
                  <a:srgbClr val="92D050"/>
                </a:solidFill>
              </a:rPr>
              <a:t>Wrote poems describing the disenfranchisement of many African Americans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200" dirty="0"/>
              <a:t>For one of just a few known recordings of Langston Hughes click on the link below.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hlinkClick r:id="rId4"/>
              </a:rPr>
              <a:t>http://www.folkways.si.edu/listen2.aspx?type=preview&amp;trackid=22357</a:t>
            </a:r>
            <a:endParaRPr lang="en-US" altLang="en-US" sz="1400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sz="1400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altLang="en-US" sz="1400" dirty="0"/>
          </a:p>
        </p:txBody>
      </p:sp>
      <p:pic>
        <p:nvPicPr>
          <p:cNvPr id="24580" name="Picture 10" descr="MAAP_LouisArmstrong_Then_274">
            <a:extLst>
              <a:ext uri="{FF2B5EF4-FFF2-40B4-BE49-F238E27FC236}">
                <a16:creationId xmlns:a16="http://schemas.microsoft.com/office/drawing/2014/main" xmlns="" id="{F7EF2C5C-C03B-40CF-944F-BF537EB0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9588"/>
            <a:ext cx="2209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IMG_117">
            <a:extLst>
              <a:ext uri="{FF2B5EF4-FFF2-40B4-BE49-F238E27FC236}">
                <a16:creationId xmlns:a16="http://schemas.microsoft.com/office/drawing/2014/main" xmlns="" id="{F1BBBA1F-54A1-4151-9034-B7543DB8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1"/>
          <a:stretch>
            <a:fillRect/>
          </a:stretch>
        </p:blipFill>
        <p:spPr bwMode="auto">
          <a:xfrm>
            <a:off x="6096000" y="3870325"/>
            <a:ext cx="2590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>
            <a:extLst>
              <a:ext uri="{FF2B5EF4-FFF2-40B4-BE49-F238E27FC236}">
                <a16:creationId xmlns:a16="http://schemas.microsoft.com/office/drawing/2014/main" xmlns="" id="{8D0DB2C3-73F9-4195-9184-CECD10CD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9588"/>
            <a:ext cx="434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African American interest in the arts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B30BD38D-A140-4627-9495-24327A23D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800" dirty="0"/>
              <a:t>Langston Hughes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xmlns="" id="{620FEDC7-4B28-4414-9E78-216EBEB8CC6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2400" y="2057400"/>
            <a:ext cx="4191000" cy="4495800"/>
          </a:xfrm>
        </p:spPr>
        <p:txBody>
          <a:bodyPr rtlCol="0">
            <a:normAutofit fontScale="25000" lnSpcReduction="20000"/>
          </a:bodyPr>
          <a:lstStyle/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12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i="1" dirty="0"/>
              <a:t>Life is Fine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56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I went down to the river,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I set down on the bank.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I tried to think but couldn't,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So I jumped in and sank.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I came up once and hollered!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I came up twice and cried!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 If that water hadn't a-been so cold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 I might've sunk and died.</a:t>
            </a:r>
            <a:r>
              <a:rPr lang="en-US" altLang="en-US" sz="5600" dirty="0"/>
              <a:t>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5600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Though you may hear me holler,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And you may see me cry–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I'll be dogged, sweet baby,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If you </a:t>
            </a:r>
            <a:r>
              <a:rPr lang="en-US" altLang="en-US" sz="5600" b="1" dirty="0" err="1"/>
              <a:t>gonna</a:t>
            </a:r>
            <a:r>
              <a:rPr lang="en-US" altLang="en-US" sz="5600" b="1" dirty="0"/>
              <a:t> see me die.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56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5600" b="1" dirty="0"/>
              <a:t> </a:t>
            </a:r>
            <a:r>
              <a:rPr lang="en-US" altLang="en-US" sz="5600" b="1" i="1" dirty="0"/>
              <a:t>Life is fine! Fine as wine! Life is fine!</a:t>
            </a:r>
            <a:r>
              <a:rPr lang="en-US" altLang="en-US" sz="5600" b="1" dirty="0"/>
              <a:t>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xmlns="" id="{7E2AE355-BCA2-4B9E-ABD0-5C8D9D32210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343400" y="1905000"/>
            <a:ext cx="4827588" cy="4267200"/>
          </a:xfrm>
        </p:spPr>
        <p:txBody>
          <a:bodyPr rtlCol="0">
            <a:normAutofit fontScale="25000" lnSpcReduction="20000"/>
          </a:bodyPr>
          <a:lstStyle/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i="1" dirty="0"/>
              <a:t>I, Too, Sing America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    I am the darker brother.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They send me to eat in the kitchen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When company comes,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But I laugh,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And eat well,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And grow strong.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40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Tomorrow,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I'll be at the table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When company comes.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Nobody'll dare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Say to me,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"Eat in the kitchen,"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Then.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Besides,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They'll see how beautiful I am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And be ashamed–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4000" b="1" dirty="0"/>
              <a:t>I, too, am America.  </a:t>
            </a:r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1400" b="1" dirty="0"/>
              <a:t>To hear Langston Hughes read </a:t>
            </a:r>
            <a:r>
              <a:rPr lang="en-US" altLang="en-US" sz="1400" b="1" i="1" dirty="0"/>
              <a:t>I, Too</a:t>
            </a:r>
            <a:r>
              <a:rPr lang="en-US" altLang="en-US" sz="1400" b="1" dirty="0"/>
              <a:t> click on the following link and click on the tab in red: </a:t>
            </a:r>
            <a:r>
              <a:rPr lang="en-US" altLang="en-US" sz="1400" b="1" dirty="0">
                <a:hlinkClick r:id="rId2"/>
              </a:rPr>
              <a:t>http://www.poetryarchive.org/poetryarchive/singlePoet.do?poetId=1551</a:t>
            </a:r>
            <a:endParaRPr lang="en-US" altLang="en-US" sz="1400" b="1" dirty="0"/>
          </a:p>
          <a:p>
            <a:pPr marL="182880" indent="-182880" fontAlgn="auto">
              <a:lnSpc>
                <a:spcPct val="80000"/>
              </a:lnSpc>
              <a:buFontTx/>
              <a:buNone/>
              <a:defRPr/>
            </a:pPr>
            <a:endParaRPr lang="en-US" alt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162FA672-9432-4551-A854-9595E885D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Tin Pan Alley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6745ECBE-D64F-4EE5-B588-F2D5EB2062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2057400"/>
            <a:ext cx="6858000" cy="4794250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defRPr/>
            </a:pPr>
            <a:r>
              <a:rPr lang="en-US" altLang="en-US" sz="2800" dirty="0">
                <a:solidFill>
                  <a:srgbClr val="92D050"/>
                </a:solidFill>
              </a:rPr>
              <a:t>Tin Pan Alley </a:t>
            </a:r>
            <a:r>
              <a:rPr lang="en-US" altLang="en-US" sz="2800" dirty="0"/>
              <a:t>was the name given to New York City’s songwriters and music publishers during the 1920s </a:t>
            </a:r>
          </a:p>
          <a:p>
            <a:pPr marL="182880" indent="-182880" fontAlgn="auto">
              <a:defRPr/>
            </a:pPr>
            <a:r>
              <a:rPr lang="en-US" altLang="en-US" sz="2800" dirty="0"/>
              <a:t>One of the most famous writers was </a:t>
            </a:r>
            <a:r>
              <a:rPr lang="en-US" altLang="en-US" sz="2800" dirty="0">
                <a:solidFill>
                  <a:srgbClr val="92D050"/>
                </a:solidFill>
              </a:rPr>
              <a:t>Irving Berlin</a:t>
            </a:r>
            <a:r>
              <a:rPr lang="en-US" altLang="en-US" sz="2800" dirty="0"/>
              <a:t>, who wrote such songs as “God Bless America”, “White Christmas”, and “Alexander’s Ragtime Band” </a:t>
            </a:r>
          </a:p>
          <a:p>
            <a:pPr marL="182880" indent="-182880" fontAlgn="auto">
              <a:buFontTx/>
              <a:buNone/>
              <a:defRPr/>
            </a:pPr>
            <a:endParaRPr lang="en-US" altLang="en-US" sz="2800" dirty="0"/>
          </a:p>
          <a:p>
            <a:pPr marL="182880" indent="-182880" fontAlgn="auto">
              <a:defRPr/>
            </a:pPr>
            <a:r>
              <a:rPr lang="en-US" altLang="en-US" sz="2800" dirty="0"/>
              <a:t>Listen to some samples:</a:t>
            </a:r>
          </a:p>
          <a:p>
            <a:pPr marL="182880" indent="-182880" fontAlgn="auto">
              <a:buFontTx/>
              <a:buNone/>
              <a:defRPr/>
            </a:pPr>
            <a:r>
              <a:rPr lang="en-US" altLang="en-US" sz="1600" dirty="0"/>
              <a:t>-Alexander’s Ragtime Band: </a:t>
            </a:r>
            <a:r>
              <a:rPr lang="en-US" altLang="en-US" sz="1600" dirty="0">
                <a:hlinkClick r:id="rId2"/>
              </a:rPr>
              <a:t>http://www.archive.org/details/EDIS-SRP-0194-15</a:t>
            </a:r>
            <a:endParaRPr lang="en-US" altLang="en-US" sz="1600" dirty="0"/>
          </a:p>
          <a:p>
            <a:pPr marL="182880" indent="-182880" fontAlgn="auto">
              <a:buFontTx/>
              <a:buNone/>
              <a:defRPr/>
            </a:pPr>
            <a:r>
              <a:rPr lang="en-US" altLang="en-US" sz="1600" dirty="0"/>
              <a:t>-White Christmas: </a:t>
            </a:r>
            <a:r>
              <a:rPr lang="en-US" altLang="en-US" sz="1800" dirty="0">
                <a:hlinkClick r:id="rId3"/>
              </a:rPr>
              <a:t>http://www.archive.org/details/CaelaHarrisonWhiteChristmas</a:t>
            </a:r>
            <a:endParaRPr lang="en-US" altLang="en-US" sz="1800" dirty="0"/>
          </a:p>
          <a:p>
            <a:pPr marL="182880" indent="-182880" fontAlgn="auto">
              <a:buFontTx/>
              <a:buNone/>
              <a:defRPr/>
            </a:pPr>
            <a:endParaRPr lang="en-US" altLang="en-US" sz="1800" dirty="0"/>
          </a:p>
          <a:p>
            <a:pPr marL="182880" indent="-182880" fontAlgn="auto">
              <a:buFontTx/>
              <a:buNone/>
              <a:defRPr/>
            </a:pPr>
            <a:r>
              <a:rPr lang="en-US" altLang="en-US" sz="2800" dirty="0"/>
              <a:t>  </a:t>
            </a: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xmlns="" id="{B0F494DA-310C-43A4-805A-94767A62D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24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xmlns="" id="{E70FEB8F-4512-4168-A5DB-F9B54544D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657600"/>
            <a:ext cx="21621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19D5EFEB-3416-4010-B881-E265F6D76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534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a. Explain how rising communism and socialism in the United States led to the Red Scare and immigrant restriction.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4BD1E5B8-374C-4FF5-A241-72C3ADDD89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/>
          <a:p>
            <a:r>
              <a:rPr lang="en-US" altLang="en-US" dirty="0"/>
              <a:t>The number of Labor Unions rose during WW I</a:t>
            </a:r>
          </a:p>
          <a:p>
            <a:r>
              <a:rPr lang="en-US" altLang="en-US" i="1" dirty="0">
                <a:solidFill>
                  <a:srgbClr val="FF0000"/>
                </a:solidFill>
              </a:rPr>
              <a:t>Unions</a:t>
            </a:r>
            <a:r>
              <a:rPr lang="en-US" altLang="en-US" i="1" dirty="0"/>
              <a:t> began using strikes as a means of trying to gain better working conditions</a:t>
            </a:r>
          </a:p>
          <a:p>
            <a:r>
              <a:rPr lang="en-US" altLang="en-US" b="1" dirty="0"/>
              <a:t>Strikes were associated with Communist led protests in Europe and worried many Americans that Communism would spread to the U.S.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9A1AABB7-16D8-4F80-A5E6-00690E20583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24400" y="1295400"/>
            <a:ext cx="4038600" cy="4800600"/>
          </a:xfrm>
        </p:spPr>
        <p:txBody>
          <a:bodyPr anchor="b"/>
          <a:lstStyle/>
          <a:p>
            <a:pPr>
              <a:buFontTx/>
              <a:buNone/>
            </a:pPr>
            <a:r>
              <a:rPr lang="en-US" altLang="en-US" sz="1600" dirty="0"/>
              <a:t>      </a:t>
            </a:r>
            <a:r>
              <a:rPr lang="en-US" altLang="en-US" sz="1600" i="1" dirty="0"/>
              <a:t>The mayor of Seattle felt that strikers wanted to “take possession of our American government and try to duplicate the anarchy of Russia”</a:t>
            </a:r>
          </a:p>
        </p:txBody>
      </p:sp>
      <p:pic>
        <p:nvPicPr>
          <p:cNvPr id="10245" name="Picture 6" descr="Seattle_General_Strike">
            <a:extLst>
              <a:ext uri="{FF2B5EF4-FFF2-40B4-BE49-F238E27FC236}">
                <a16:creationId xmlns:a16="http://schemas.microsoft.com/office/drawing/2014/main" xmlns="" id="{5D30887A-8396-4C2F-8956-47F21FAE3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2751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xmlns="" id="{924C8773-FA04-4FED-B8FB-3C45AA2528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"/>
            <a:ext cx="8229600" cy="2490788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350,000 steel workers went on strike in 1919.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The head of U.S. Steel blamed the unrest on foreign radicals and broke the strike by hiring African Americans and Mexicans to work. </a:t>
            </a:r>
          </a:p>
        </p:txBody>
      </p:sp>
      <p:pic>
        <p:nvPicPr>
          <p:cNvPr id="11267" name="Picture 7" descr="Steel_Strike">
            <a:extLst>
              <a:ext uri="{FF2B5EF4-FFF2-40B4-BE49-F238E27FC236}">
                <a16:creationId xmlns:a16="http://schemas.microsoft.com/office/drawing/2014/main" xmlns="" id="{69090FDE-9398-4710-8C9A-0293F962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" b="14427"/>
          <a:stretch>
            <a:fillRect/>
          </a:stretch>
        </p:blipFill>
        <p:spPr bwMode="auto">
          <a:xfrm>
            <a:off x="1828800" y="2438400"/>
            <a:ext cx="58674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5BCC45CD-DD49-4DC0-A49F-999581473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The Red Scare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CB15CC55-3B82-4914-B46B-4CD046A1CF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953000" cy="4343400"/>
          </a:xfrm>
        </p:spPr>
        <p:txBody>
          <a:bodyPr/>
          <a:lstStyle/>
          <a:p>
            <a:r>
              <a:rPr lang="en-US" altLang="en-US" dirty="0"/>
              <a:t>Numerous strikes in 1919 led many Americans to believe that the Communists were trying to start a revolution in the U.S.</a:t>
            </a:r>
          </a:p>
          <a:p>
            <a:r>
              <a:rPr lang="en-US" altLang="en-US" dirty="0"/>
              <a:t>The Communists were blamed for sending bombs through the postal system as a way of disrupting the American way of life</a:t>
            </a:r>
          </a:p>
          <a:p>
            <a:r>
              <a:rPr lang="en-US" altLang="en-US" dirty="0"/>
              <a:t>As a way of limiting “radicals” Congress passed laws limiting foreign immigration to the U.S.</a:t>
            </a: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xmlns="" id="{6DF520C1-31ED-448C-91F2-B52C3E4FE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85800"/>
            <a:ext cx="3200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Red Scare: The fear that communism was making its way into the United States through government employees, Hollywood actors, and union employees.</a:t>
            </a: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xmlns="" id="{4B1D94D6-DE17-4B07-B4AF-C1315929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8" y="3551707"/>
            <a:ext cx="22193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xmlns="" id="{2979D5CF-1D8F-482D-BBDA-544D782B0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3413"/>
            <a:ext cx="37433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xmlns="" id="{535BD24F-D766-4B21-9D08-8004CCC3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7623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E30FE-6123-46C8-B86E-94F8F8C9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Scare: </a:t>
            </a:r>
            <a:r>
              <a:rPr lang="en-US" dirty="0" err="1"/>
              <a:t>Mccarthyism</a:t>
            </a:r>
            <a:r>
              <a:rPr lang="en-US" dirty="0"/>
              <a:t> 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1A85BD95-6D8D-4610-95D4-782443C0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Senator Joseph McCarthy</a:t>
            </a:r>
          </a:p>
          <a:p>
            <a:pPr lvl="1"/>
            <a:r>
              <a:rPr lang="en-US" altLang="en-US" dirty="0"/>
              <a:t>Suspicious of communist sympathizers in US Gov’t</a:t>
            </a:r>
          </a:p>
          <a:p>
            <a:pPr lvl="1"/>
            <a:r>
              <a:rPr lang="en-US" altLang="en-US" dirty="0"/>
              <a:t>Spends 5 years on a communist “witch hunt.” </a:t>
            </a:r>
          </a:p>
          <a:p>
            <a:pPr lvl="1"/>
            <a:r>
              <a:rPr lang="en-US" altLang="en-US" dirty="0"/>
              <a:t>His accusations were so strong that few spoke out against  him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xmlns="" id="{93257DF0-F6A7-4586-BEFF-0E8DBEB3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32188"/>
            <a:ext cx="4476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0835B-F9D4-4613-BE30-E3B78763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” and communism today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E8575391-E141-4BC1-830B-3BC674CB2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92288"/>
            <a:ext cx="1828800" cy="4425950"/>
          </a:xfrm>
        </p:spPr>
        <p:txBody>
          <a:bodyPr/>
          <a:lstStyle/>
          <a:p>
            <a:r>
              <a:rPr lang="en-US" altLang="en-US" dirty="0"/>
              <a:t>During and after the Red Scare, the color red is often associated with communist countries. 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xmlns="" id="{26BDFCA1-1B81-496A-A8DC-050B9B43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6907213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77CFB-4EA3-4E7C-8394-E76A8B25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Changes in the early 1900s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F95A1-0529-4839-A65E-598614CB1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 fontAlgn="auto">
              <a:defRPr/>
            </a:pPr>
            <a:r>
              <a:rPr lang="en-US" sz="3200" dirty="0">
                <a:solidFill>
                  <a:srgbClr val="FF0000"/>
                </a:solidFill>
              </a:rPr>
              <a:t>Red</a:t>
            </a:r>
            <a:r>
              <a:rPr lang="en-US" sz="3200" dirty="0"/>
              <a:t> Scare</a:t>
            </a:r>
          </a:p>
          <a:p>
            <a:pPr marL="182880" indent="-182880" fontAlgn="auto">
              <a:defRPr/>
            </a:pPr>
            <a:r>
              <a:rPr lang="en-US" sz="3200" dirty="0"/>
              <a:t>Radio and television</a:t>
            </a:r>
          </a:p>
          <a:p>
            <a:pPr marL="182880" indent="-182880" fontAlgn="auto">
              <a:defRPr/>
            </a:pPr>
            <a:r>
              <a:rPr lang="en-US" sz="3200" dirty="0"/>
              <a:t>Continued growth in industry</a:t>
            </a:r>
          </a:p>
          <a:p>
            <a:pPr marL="411480" lvl="1" indent="-182880" fontAlgn="auto">
              <a:defRPr/>
            </a:pPr>
            <a:r>
              <a:rPr lang="en-US" sz="3200" dirty="0"/>
              <a:t>Henry Ford</a:t>
            </a:r>
          </a:p>
          <a:p>
            <a:pPr marL="640080" lvl="2" indent="-182880" fontAlgn="auto">
              <a:defRPr/>
            </a:pPr>
            <a:r>
              <a:rPr lang="en-US" sz="3200" dirty="0"/>
              <a:t>Assembly Line</a:t>
            </a:r>
          </a:p>
          <a:p>
            <a:pPr marL="640080" lvl="2" indent="-182880" fontAlgn="auto">
              <a:defRPr/>
            </a:pPr>
            <a:r>
              <a:rPr lang="en-US" sz="3200" dirty="0"/>
              <a:t>Model T</a:t>
            </a:r>
          </a:p>
          <a:p>
            <a:pPr marL="182880" indent="-182880" fontAlgn="auto">
              <a:defRPr/>
            </a:pPr>
            <a:r>
              <a:rPr lang="en-US" sz="3200" dirty="0"/>
              <a:t>African American interest in the arts</a:t>
            </a:r>
          </a:p>
          <a:p>
            <a:pPr marL="411480" lvl="1" indent="-182880" fontAlgn="auto">
              <a:defRPr/>
            </a:pPr>
            <a:r>
              <a:rPr lang="en-US" sz="3200" dirty="0"/>
              <a:t>Harlem Renaissance</a:t>
            </a:r>
          </a:p>
          <a:p>
            <a:pPr marL="228600" lvl="1" indent="0" fontAlgn="auto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B0C680C3-1A55-4CE6-A2C9-CCE0FEAD7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dirty="0"/>
              <a:t>Henry Ford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259BBCA-BBFA-4827-B64D-14FF178C9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1828800"/>
          </a:xfrm>
        </p:spPr>
        <p:txBody>
          <a:bodyPr/>
          <a:lstStyle/>
          <a:p>
            <a:r>
              <a:rPr lang="en-US" altLang="en-US" sz="2800" dirty="0"/>
              <a:t>1n 1908 Henry Ford began to mass produce cars, automobiles that the “everyday” man could afford.</a:t>
            </a:r>
          </a:p>
          <a:p>
            <a:r>
              <a:rPr lang="en-US" altLang="en-US" sz="2800" dirty="0"/>
              <a:t>He paid his workers $5 a day and sold his original Model “T” for $825. </a:t>
            </a:r>
          </a:p>
        </p:txBody>
      </p:sp>
      <p:pic>
        <p:nvPicPr>
          <p:cNvPr id="17412" name="Picture 5" descr="Ford%20Henry%20Ford%20Model%20T">
            <a:extLst>
              <a:ext uri="{FF2B5EF4-FFF2-40B4-BE49-F238E27FC236}">
                <a16:creationId xmlns:a16="http://schemas.microsoft.com/office/drawing/2014/main" xmlns="" id="{B0FA2713-4D22-47B7-90C4-C19421BD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8100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3F4771CC38341B1D8DAA042240BAB" ma:contentTypeVersion="0" ma:contentTypeDescription="Create a new document." ma:contentTypeScope="" ma:versionID="8a4a85b7ed0f5c92f059139a9d022a9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052FDB1-4657-4CC3-844D-DA056AEA6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312</TotalTime>
  <Words>925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Banded</vt:lpstr>
      <vt:lpstr>SSUSH16 The student will identify key developments in the aftermath of WW I. </vt:lpstr>
      <vt:lpstr>a. Explain how rising communism and socialism in the United States led to the Red Scare and immigrant restriction. </vt:lpstr>
      <vt:lpstr>PowerPoint Presentation</vt:lpstr>
      <vt:lpstr>The Red Scare</vt:lpstr>
      <vt:lpstr>PowerPoint Presentation</vt:lpstr>
      <vt:lpstr>The Red Scare: Mccarthyism </vt:lpstr>
      <vt:lpstr>“Red” and communism today</vt:lpstr>
      <vt:lpstr>Changes in the early 1900s</vt:lpstr>
      <vt:lpstr>Henry Ford</vt:lpstr>
      <vt:lpstr>b. Identify Henry Ford, mass production, and the automobile. </vt:lpstr>
      <vt:lpstr>PowerPoint Presentation</vt:lpstr>
      <vt:lpstr>PowerPoint Presentation</vt:lpstr>
      <vt:lpstr>c. Describe the impact of radio and the movies on American life</vt:lpstr>
      <vt:lpstr>Impact of the Radio</vt:lpstr>
      <vt:lpstr>d. Describe modern forms of cultural expression; include Louis Armstrong and the origins of jazz, Langston Hughes and the Harlem Renaissance, Irving Berlin, and Tin Pan Alley. </vt:lpstr>
      <vt:lpstr>PowerPoint Presentation</vt:lpstr>
      <vt:lpstr>Langston Hughes</vt:lpstr>
      <vt:lpstr>Tin Pan Alley </vt:lpstr>
    </vt:vector>
  </TitlesOfParts>
  <Company>SCCPSS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SSUSH16 The student will identify key developments in the aftermath of WW I.</dc:title>
  <dc:creator>SCCPS</dc:creator>
  <cp:lastModifiedBy>Hicks, Chance</cp:lastModifiedBy>
  <cp:revision>17</cp:revision>
  <dcterms:created xsi:type="dcterms:W3CDTF">2009-04-28T14:37:49Z</dcterms:created>
  <dcterms:modified xsi:type="dcterms:W3CDTF">2018-04-10T12:04:54Z</dcterms:modified>
</cp:coreProperties>
</file>